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74" r:id="rId3"/>
    <p:sldId id="264" r:id="rId4"/>
    <p:sldId id="257" r:id="rId5"/>
    <p:sldId id="265" r:id="rId6"/>
    <p:sldId id="258" r:id="rId7"/>
    <p:sldId id="277" r:id="rId8"/>
    <p:sldId id="275" r:id="rId9"/>
    <p:sldId id="268" r:id="rId10"/>
    <p:sldId id="270" r:id="rId11"/>
    <p:sldId id="281" r:id="rId12"/>
    <p:sldId id="259" r:id="rId13"/>
    <p:sldId id="278" r:id="rId14"/>
    <p:sldId id="260" r:id="rId15"/>
    <p:sldId id="261" r:id="rId16"/>
    <p:sldId id="272" r:id="rId17"/>
    <p:sldId id="273" r:id="rId18"/>
    <p:sldId id="279" r:id="rId19"/>
    <p:sldId id="280" r:id="rId20"/>
    <p:sldId id="271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7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c" initials="P" lastIdx="1" clrIdx="0">
    <p:extLst>
      <p:ext uri="{19B8F6BF-5375-455C-9EA6-DF929625EA0E}">
        <p15:presenceInfo xmlns:p15="http://schemas.microsoft.com/office/powerpoint/2012/main" userId="Pc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ACF4677E-8BD2-47ae-8A1F-98590045965D">
      <hp:hncThemeShow xmlns="" xmlns:c="http://schemas.openxmlformats.org/drawingml/2006/chart" xmlns:dgm="http://schemas.openxmlformats.org/drawingml/2006/diagram" xmlns:dsp="http://schemas.microsoft.com/office/drawing/2008/diagram" xmlns:hp="http://schemas.haansoft.com/office/presentation/8.0" themeShowType="1" themeSkinType="1" themeTransitionType="1" useThemeTransition="1" byMouseClick="1" attrType="1" dur="200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20" autoAdjust="0"/>
    <p:restoredTop sz="94516"/>
  </p:normalViewPr>
  <p:slideViewPr>
    <p:cSldViewPr snapToGrid="0" snapToObjects="1">
      <p:cViewPr varScale="1">
        <p:scale>
          <a:sx n="81" d="100"/>
          <a:sy n="81" d="100"/>
        </p:scale>
        <p:origin x="778" y="72"/>
      </p:cViewPr>
      <p:guideLst>
        <p:guide orient="horz" pos="2157"/>
        <p:guide pos="383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Любишь ли ты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сладкое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c:rich>
      </c:tx>
      <c:layout>
        <c:manualLayout>
          <c:xMode val="edge"/>
          <c:yMode val="edge"/>
          <c:x val="0.28979240030532194"/>
          <c:y val="5.382147616144505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3.9750065746852171E-2"/>
          <c:y val="0.17801690361637135"/>
          <c:w val="0.60334202474647369"/>
          <c:h val="0.75928541546970896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Любишь ли ты сладкое?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52AF-4901-B2AB-30E5B028D05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52AF-4901-B2AB-30E5B028D05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2AF-4901-B2AB-30E5B028D05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2AF-4901-B2AB-30E5B028D050}"/>
              </c:ext>
            </c:extLst>
          </c:dPt>
          <c:dLbls>
            <c:dLbl>
              <c:idx val="0"/>
              <c:layout>
                <c:manualLayout>
                  <c:x val="-0.18670358111878693"/>
                  <c:y val="-7.911494648829499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2AF-4901-B2AB-30E5B028D050}"/>
                </c:ext>
              </c:extLst>
            </c:dLbl>
            <c:dLbl>
              <c:idx val="1"/>
              <c:layout>
                <c:manualLayout>
                  <c:x val="8.051287355437102E-2"/>
                  <c:y val="-8.294662390815760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2AF-4901-B2AB-30E5B028D050}"/>
                </c:ext>
              </c:extLst>
            </c:dLbl>
            <c:dLbl>
              <c:idx val="2"/>
              <c:layout>
                <c:manualLayout>
                  <c:x val="9.6802297611946045E-2"/>
                  <c:y val="-1.396109314707510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2AF-4901-B2AB-30E5B028D050}"/>
                </c:ext>
              </c:extLst>
            </c:dLbl>
            <c:dLbl>
              <c:idx val="3"/>
              <c:layout>
                <c:manualLayout>
                  <c:x val="9.8650425590599167E-2"/>
                  <c:y val="0.1079024739514751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2AF-4901-B2AB-30E5B028D05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Да</c:v>
                </c:pt>
                <c:pt idx="1">
                  <c:v>Нет</c:v>
                </c:pt>
                <c:pt idx="2">
                  <c:v>Отношусь равнодушно</c:v>
                </c:pt>
                <c:pt idx="3">
                  <c:v>Люблю, но страюсь ограничивать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0.6</c:v>
                </c:pt>
                <c:pt idx="1">
                  <c:v>7.0000000000000007E-2</c:v>
                </c:pt>
                <c:pt idx="2">
                  <c:v>0.13</c:v>
                </c:pt>
                <c:pt idx="3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2AF-4901-B2AB-30E5B028D050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Тебе</a:t>
            </a:r>
            <a:r>
              <a:rPr lang="ru-RU" sz="1800" b="1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нравится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мармелад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c:rich>
      </c:tx>
      <c:layout>
        <c:manualLayout>
          <c:xMode val="edge"/>
          <c:yMode val="edge"/>
          <c:x val="0.29386549797627981"/>
          <c:y val="3.331805667137074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Любишь ли ты мармелад?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AB2-4D8E-B04C-33E8CB06558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AB2-4D8E-B04C-33E8CB06558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AB2-4D8E-B04C-33E8CB06558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5AB2-4D8E-B04C-33E8CB065584}"/>
              </c:ext>
            </c:extLst>
          </c:dPt>
          <c:dLbls>
            <c:dLbl>
              <c:idx val="0"/>
              <c:layout>
                <c:manualLayout>
                  <c:x val="-0.14800915324468741"/>
                  <c:y val="-0.2482681572814081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AB2-4D8E-B04C-33E8CB065584}"/>
                </c:ext>
              </c:extLst>
            </c:dLbl>
            <c:dLbl>
              <c:idx val="1"/>
              <c:layout>
                <c:manualLayout>
                  <c:x val="0.11717083277207972"/>
                  <c:y val="9.133244175747401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AB2-4D8E-B04C-33E8CB065584}"/>
                </c:ext>
              </c:extLst>
            </c:dLbl>
            <c:dLbl>
              <c:idx val="2"/>
              <c:layout>
                <c:manualLayout>
                  <c:x val="4.181547905401501E-2"/>
                  <c:y val="0.1116223512296300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AB2-4D8E-B04C-33E8CB065584}"/>
                </c:ext>
              </c:extLst>
            </c:dLbl>
            <c:dLbl>
              <c:idx val="3"/>
              <c:layout>
                <c:manualLayout>
                  <c:x val="0.10476007209703594"/>
                  <c:y val="0.1386576031865865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AB2-4D8E-B04C-33E8CB06558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3"/>
                <c:pt idx="0">
                  <c:v>Да</c:v>
                </c:pt>
                <c:pt idx="1">
                  <c:v>Нет</c:v>
                </c:pt>
                <c:pt idx="2">
                  <c:v>Не знаю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0.8</c:v>
                </c:pt>
                <c:pt idx="1">
                  <c:v>0.13</c:v>
                </c:pt>
                <c:pt idx="2">
                  <c:v>7.0000000000000007E-2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5AB2-4D8E-B04C-33E8CB065584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egendEntry>
        <c:idx val="3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часто ты ешь</a:t>
            </a:r>
            <a:r>
              <a:rPr lang="ru-RU" sz="1800" b="1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мармелад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c:rich>
      </c:tx>
      <c:layout>
        <c:manualLayout>
          <c:xMode val="edge"/>
          <c:yMode val="edge"/>
          <c:x val="0.28979240030532194"/>
          <c:y val="5.382147616144505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Как часто ты ешь мармелад?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52AF-4901-B2AB-30E5B028D05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52AF-4901-B2AB-30E5B028D05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2AF-4901-B2AB-30E5B028D05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2AF-4901-B2AB-30E5B028D050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2AF-4901-B2AB-30E5B028D050}"/>
                </c:ext>
              </c:extLst>
            </c:dLbl>
            <c:dLbl>
              <c:idx val="1"/>
              <c:layout>
                <c:manualLayout>
                  <c:x val="-0.12314192981443352"/>
                  <c:y val="8.364365944869614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2AF-4901-B2AB-30E5B028D050}"/>
                </c:ext>
              </c:extLst>
            </c:dLbl>
            <c:dLbl>
              <c:idx val="2"/>
              <c:layout>
                <c:manualLayout>
                  <c:x val="0.10291194411838282"/>
                  <c:y val="-0.2266840703565961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2AF-4901-B2AB-30E5B028D050}"/>
                </c:ext>
              </c:extLst>
            </c:dLbl>
            <c:dLbl>
              <c:idx val="3"/>
              <c:layout>
                <c:manualLayout>
                  <c:x val="9.8650425590599167E-2"/>
                  <c:y val="0.1079024739514751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2AF-4901-B2AB-30E5B028D05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Каждый день</c:v>
                </c:pt>
                <c:pt idx="1">
                  <c:v>Раз в неделю</c:v>
                </c:pt>
                <c:pt idx="2">
                  <c:v>Раз в месяц</c:v>
                </c:pt>
                <c:pt idx="3">
                  <c:v>Не ем совсем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</c:v>
                </c:pt>
                <c:pt idx="1">
                  <c:v>0.27</c:v>
                </c:pt>
                <c:pt idx="2">
                  <c:v>0.6</c:v>
                </c:pt>
                <c:pt idx="3">
                  <c:v>0.13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2AF-4901-B2AB-30E5B028D050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Пробовал ли ты домашний мармелад?</a:t>
            </a:r>
          </a:p>
        </c:rich>
      </c:tx>
      <c:layout>
        <c:manualLayout>
          <c:xMode val="edge"/>
          <c:yMode val="edge"/>
          <c:x val="0.29386549797627981"/>
          <c:y val="3.331805667137074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14664658982302872"/>
          <c:y val="0.16205369998936486"/>
          <c:w val="0.60163517232089592"/>
          <c:h val="0.75713739975068961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Пробовал ли ты домашний мармелад?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AB2-4D8E-B04C-33E8CB06558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AB2-4D8E-B04C-33E8CB06558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AB2-4D8E-B04C-33E8CB06558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5AB2-4D8E-B04C-33E8CB065584}"/>
              </c:ext>
            </c:extLst>
          </c:dPt>
          <c:dLbls>
            <c:dLbl>
              <c:idx val="0"/>
              <c:layout>
                <c:manualLayout>
                  <c:x val="-8.4876139344840631E-2"/>
                  <c:y val="0.1042695747619050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AB2-4D8E-B04C-33E8CB065584}"/>
                </c:ext>
              </c:extLst>
            </c:dLbl>
            <c:dLbl>
              <c:idx val="1"/>
              <c:layout>
                <c:manualLayout>
                  <c:x val="8.8659149075374713E-2"/>
                  <c:y val="-0.2708471443842324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AB2-4D8E-B04C-33E8CB065584}"/>
                </c:ext>
              </c:extLst>
            </c:dLbl>
            <c:dLbl>
              <c:idx val="2"/>
              <c:layout>
                <c:manualLayout>
                  <c:x val="4.181547905401501E-2"/>
                  <c:y val="0.1116223512296300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AB2-4D8E-B04C-33E8CB065584}"/>
                </c:ext>
              </c:extLst>
            </c:dLbl>
            <c:dLbl>
              <c:idx val="3"/>
              <c:layout>
                <c:manualLayout>
                  <c:x val="0.10476007209703594"/>
                  <c:y val="0.1386576031865865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AB2-4D8E-B04C-33E8CB06558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0.13</c:v>
                </c:pt>
                <c:pt idx="1">
                  <c:v>0.87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5AB2-4D8E-B04C-33E8CB065584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egendEntry>
        <c:idx val="2"/>
        <c:delete val="1"/>
      </c:legendEntry>
      <c:legendEntry>
        <c:idx val="3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Хотел бы самостоятельно</a:t>
            </a:r>
            <a:r>
              <a:rPr lang="ru-RU" sz="1800" b="1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приготовить мармелад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c:rich>
      </c:tx>
      <c:layout>
        <c:manualLayout>
          <c:xMode val="edge"/>
          <c:yMode val="edge"/>
          <c:x val="0.15741672599919176"/>
          <c:y val="5.125854872518576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16509002508001874"/>
          <c:y val="0.21179043487228044"/>
          <c:w val="0.5932599855036208"/>
          <c:h val="0.7465975120230558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Как часто ты ешь мармелад?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A23-4B6B-AE62-82457E83CE5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A23-4B6B-AE62-82457E83CE5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A23-4B6B-AE62-82457E83CE5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A23-4B6B-AE62-82457E83CE52}"/>
              </c:ext>
            </c:extLst>
          </c:dPt>
          <c:dLbls>
            <c:dLbl>
              <c:idx val="0"/>
              <c:layout>
                <c:manualLayout>
                  <c:x val="-0.1151262660277997"/>
                  <c:y val="-0.24841022821960695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A23-4B6B-AE62-82457E83CE52}"/>
                </c:ext>
              </c:extLst>
            </c:dLbl>
            <c:dLbl>
              <c:idx val="1"/>
              <c:layout>
                <c:manualLayout>
                  <c:x val="7.4744549425597009E-2"/>
                  <c:y val="9.4305033972914898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A23-4B6B-AE62-82457E83CE5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0.87</c:v>
                </c:pt>
                <c:pt idx="1">
                  <c:v>0.13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A23-4B6B-AE62-82457E83CE52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egendEntry>
        <c:idx val="2"/>
        <c:delete val="1"/>
      </c:legendEntry>
      <c:legendEntry>
        <c:idx val="3"/>
        <c:delete val="1"/>
      </c:legendEntry>
      <c:layout>
        <c:manualLayout>
          <c:xMode val="edge"/>
          <c:yMode val="edge"/>
          <c:x val="0.80735675204135959"/>
          <c:y val="0.4863070052071824"/>
          <c:w val="9.6925452691130912E-2"/>
          <c:h val="0.1206763464601633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914399" y="2130425"/>
            <a:ext cx="10363198" cy="1470025"/>
          </a:xfrm>
        </p:spPr>
        <p:txBody>
          <a:bodyPr/>
          <a:lstStyle/>
          <a:p>
            <a:r>
              <a:rPr lang="ru-RU" altLang="en-US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799" y="3886200"/>
            <a:ext cx="8534399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altLang="en-US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A130E-E3B8-4EBE-931F-81B26B8448AA}" type="datetime1">
              <a:rPr lang="ru-RU" altLang="en-US" smtClean="0"/>
              <a:pPr/>
              <a:t>04.12.2024</a:t>
            </a:fld>
            <a:endParaRPr lang="ru-RU" alt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C6A38-4290-41DD-B95C-4155372FD4AF}" type="slidenum">
              <a:rPr lang="ru-RU" altLang="en-US" smtClean="0"/>
              <a:pPr/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Встави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0" y="2130425"/>
            <a:ext cx="12192000" cy="1470025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r>
              <a:rPr lang="ru-RU" altLang="en-US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48888-F454-4AD2-BA62-3AF29D9807C0}" type="datetime1">
              <a:rPr lang="ru-RU" altLang="en-US" smtClean="0"/>
              <a:pPr/>
              <a:t>04.12.2024</a:t>
            </a:fld>
            <a:endParaRPr lang="ru-RU" altLang="en-US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ru-RU" altLang="en-US" smtClean="0"/>
              <a:pPr/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Оглавл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09599" y="274638"/>
            <a:ext cx="10972798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altLang="en-US"/>
              <a:t>Образец заголовка</a:t>
            </a:r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4" hasCustomPrompt="1"/>
          </p:nvPr>
        </p:nvSpPr>
        <p:spPr>
          <a:xfrm>
            <a:off x="2857477" y="2214563"/>
            <a:ext cx="6477021" cy="3214687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400"/>
            </a:lvl1pPr>
          </a:lstStyle>
          <a:p>
            <a:pPr lvl="0"/>
            <a:r>
              <a:rPr lang="ru-RU" altLang="en-US"/>
              <a:t>Введение</a:t>
            </a:r>
          </a:p>
          <a:p>
            <a:pPr lvl="0"/>
            <a:r>
              <a:rPr lang="ru-RU" altLang="en-US"/>
              <a:t>Основной текст 1</a:t>
            </a:r>
          </a:p>
          <a:p>
            <a:pPr lvl="0"/>
            <a:r>
              <a:rPr lang="ru-RU" altLang="en-US"/>
              <a:t>Основной текст 2</a:t>
            </a:r>
          </a:p>
          <a:p>
            <a:pPr lvl="0"/>
            <a:r>
              <a:rPr lang="ru-RU" altLang="en-US"/>
              <a:t>Основной текст 3</a:t>
            </a:r>
          </a:p>
          <a:p>
            <a:pPr lvl="0"/>
            <a:r>
              <a:rPr lang="ru-RU" altLang="en-US"/>
              <a:t>Заключение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FEC12-A4C9-4837-AF94-AD867782C04C}" type="datetime1">
              <a:rPr lang="ru-RU" altLang="en-US" smtClean="0"/>
              <a:pPr/>
              <a:t>04.12.2024</a:t>
            </a:fld>
            <a:endParaRPr lang="ru-RU" alt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ru-RU" altLang="en-US" smtClean="0"/>
              <a:pPr/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199" y="274638"/>
            <a:ext cx="2743199" cy="5851525"/>
          </a:xfrm>
        </p:spPr>
        <p:txBody>
          <a:bodyPr vert="eaVert"/>
          <a:lstStyle/>
          <a:p>
            <a:r>
              <a:rPr lang="ru-RU" altLang="en-US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599" y="274638"/>
            <a:ext cx="8026399" cy="5851525"/>
          </a:xfrm>
        </p:spPr>
        <p:txBody>
          <a:bodyPr vert="eaVert"/>
          <a:lstStyle/>
          <a:p>
            <a:pPr lvl="0"/>
            <a:r>
              <a:rPr lang="ru-RU" altLang="en-US"/>
              <a:t>Образец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F84A3-4F29-4053-ACFD-1BAF2D3F140C}" type="datetime1">
              <a:rPr lang="ru-RU" altLang="en-US" smtClean="0"/>
              <a:pPr/>
              <a:t>04.12.2024</a:t>
            </a:fld>
            <a:endParaRPr lang="ru-RU" alt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ru-RU" altLang="en-US" smtClean="0"/>
              <a:pPr/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altLang="en-US"/>
              <a:t>Образец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3836A-82A3-4C8B-9D31-CD724F3673ED}" type="datetime1">
              <a:rPr lang="ru-RU" altLang="en-US" smtClean="0"/>
              <a:pPr/>
              <a:t>04.12.2024</a:t>
            </a:fld>
            <a:endParaRPr lang="ru-RU" alt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ru-RU" altLang="en-US" smtClean="0"/>
              <a:pPr/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EBAF6-36D0-4DD8-B695-D4C1B37E35D6}" type="datetime1">
              <a:rPr lang="ru-RU" altLang="en-US" smtClean="0"/>
              <a:pPr/>
              <a:t>04.12.2024</a:t>
            </a:fld>
            <a:endParaRPr lang="ru-RU" altLang="en-US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ru-RU" altLang="en-US" smtClean="0"/>
              <a:pPr/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963083" y="4406900"/>
            <a:ext cx="10363198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altLang="en-US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3" y="2906713"/>
            <a:ext cx="10363198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altLang="en-US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28D28-603B-4EFC-80F8-17E5E9107035}" type="datetime1">
              <a:rPr lang="ru-RU" altLang="en-US" smtClean="0"/>
              <a:pPr/>
              <a:t>04.12.2024</a:t>
            </a:fld>
            <a:endParaRPr lang="ru-RU" alt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ru-RU" altLang="en-US" smtClean="0"/>
              <a:pPr/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599" y="1600200"/>
            <a:ext cx="538479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2800"/>
            </a:lvl9pPr>
          </a:lstStyle>
          <a:p>
            <a:pPr lvl="0"/>
            <a:r>
              <a:rPr lang="ru-RU" altLang="en-US"/>
              <a:t>Образец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599" y="1600200"/>
            <a:ext cx="538479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2800"/>
            </a:lvl9pPr>
          </a:lstStyle>
          <a:p>
            <a:pPr lvl="0"/>
            <a:r>
              <a:rPr lang="ru-RU" altLang="en-US"/>
              <a:t>Образец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A1F4E-0809-4239-8034-C38E431DAF92}" type="datetime1">
              <a:rPr lang="ru-RU" altLang="en-US" smtClean="0"/>
              <a:pPr/>
              <a:t>04.12.2024</a:t>
            </a:fld>
            <a:endParaRPr lang="ru-RU" altLang="en-US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ru-RU" altLang="en-US" smtClean="0"/>
              <a:pPr/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DA496-7307-4E8B-88DE-CB97B48BAB6F}" type="datetime1">
              <a:rPr lang="ru-RU" altLang="en-US" smtClean="0"/>
              <a:pPr/>
              <a:t>04.12.2024</a:t>
            </a:fld>
            <a:endParaRPr lang="ru-RU" altLang="en-US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ru-RU" altLang="en-US" smtClean="0"/>
              <a:pPr/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Таблиц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sz="quarter" idx="13"/>
          </p:nvPr>
        </p:nvSpPr>
        <p:spPr>
          <a:xfrm>
            <a:off x="608037" y="1643063"/>
            <a:ext cx="10972798" cy="4525200"/>
          </a:xfrm>
        </p:spPr>
        <p:txBody>
          <a:bodyPr/>
          <a:lstStyle>
            <a:lvl1pPr>
              <a:buFontTx/>
              <a:buNone/>
              <a:defRPr/>
            </a:lvl1pPr>
          </a:lstStyle>
          <a:p>
            <a:r>
              <a:rPr lang="ru-RU" altLang="en-US"/>
              <a:t>Вставка таблицы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21E90-850C-410B-8B89-8394F580CFDA}" type="datetime1">
              <a:rPr lang="ru-RU" altLang="en-US" smtClean="0"/>
              <a:pPr/>
              <a:t>04.12.2024</a:t>
            </a:fld>
            <a:endParaRPr lang="ru-RU" alt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ru-RU" altLang="en-US" smtClean="0"/>
              <a:pPr/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09599" y="160020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altLang="en-US"/>
              <a:t>Образец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6197599" y="160020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altLang="en-US"/>
              <a:t>Образец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608037" y="398422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altLang="en-US"/>
              <a:t>Образец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6036" y="398422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altLang="en-US"/>
              <a:t>Образец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E7E28-9336-4363-8674-B91477D8F243}" type="datetime1">
              <a:rPr lang="ru-RU" altLang="en-US" smtClean="0"/>
              <a:pPr/>
              <a:t>04.12.2024</a:t>
            </a:fld>
            <a:endParaRPr lang="ru-RU" altLang="en-US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ru-RU" altLang="en-US" smtClean="0"/>
              <a:pPr/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2389716" y="4800600"/>
            <a:ext cx="7315199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altLang="en-US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6" y="612775"/>
            <a:ext cx="7315199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altLang="en-US"/>
              <a:t>Вставка картинки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6" y="5367338"/>
            <a:ext cx="7315199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lang="ru-RU" altLang="en-US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E7E28-9336-4363-8674-B91477D8F243}" type="datetime1">
              <a:rPr lang="ru-RU" altLang="en-US" smtClean="0"/>
              <a:pPr/>
              <a:t>04.12.2024</a:t>
            </a:fld>
            <a:endParaRPr lang="ru-RU" altLang="en-US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ru-RU" altLang="en-US" smtClean="0"/>
              <a:pPr/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274638"/>
            <a:ext cx="1097279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altLang="en-US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599" y="1600200"/>
            <a:ext cx="1097279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altLang="en-US" dirty="0"/>
              <a:t>Образец текста</a:t>
            </a:r>
          </a:p>
          <a:p>
            <a:pPr lvl="1"/>
            <a:r>
              <a:rPr lang="ru-RU" altLang="en-US" dirty="0"/>
              <a:t>Второй уровень</a:t>
            </a:r>
          </a:p>
          <a:p>
            <a:pPr lvl="2"/>
            <a:r>
              <a:rPr lang="ru-RU" altLang="en-US" dirty="0"/>
              <a:t>Третий уровень</a:t>
            </a:r>
          </a:p>
          <a:p>
            <a:pPr lvl="3"/>
            <a:r>
              <a:rPr lang="ru-RU" altLang="en-US" dirty="0"/>
              <a:t>Четвертый уровень</a:t>
            </a:r>
          </a:p>
          <a:p>
            <a:pPr lvl="4"/>
            <a:r>
              <a:rPr lang="ru-RU" altLang="en-US" dirty="0"/>
              <a:t>Пятый уровень</a:t>
            </a:r>
            <a:endParaRPr lang="ru-RU" alt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599" y="6356350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22D86A-5F52-4165-8473-F1B836277586}" type="datetime1">
              <a:rPr lang="ru-RU" altLang="en-US" smtClean="0"/>
              <a:pPr/>
              <a:t>04.12.2024</a:t>
            </a:fld>
            <a:endParaRPr lang="ru-RU" alt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599" y="6356350"/>
            <a:ext cx="3860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599" y="6356350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22CD3B-FDDF-4998-970C-76E6E0BEC65F}" type="slidenum">
              <a:rPr lang="ru-RU" altLang="en-US" smtClean="0"/>
              <a:pPr/>
              <a:t>‹#›</a:t>
            </a:fld>
            <a:endParaRPr lang="ru-RU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</p:sldLayoutIdLst>
  <p:hf sldNum="0"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rtl="0" eaLnBrk="1" latinLnBrk="1" hangingPunct="1">
        <a:defRPr>
          <a:solidFill>
            <a:schemeClr val="tx2"/>
          </a:solidFill>
        </a:defRPr>
      </a:lvl2pPr>
      <a:lvl3pPr rtl="0" eaLnBrk="1" latinLnBrk="1" hangingPunct="1">
        <a:defRPr>
          <a:solidFill>
            <a:schemeClr val="tx2"/>
          </a:solidFill>
        </a:defRPr>
      </a:lvl3pPr>
      <a:lvl4pPr rtl="0" eaLnBrk="1" latinLnBrk="1" hangingPunct="1">
        <a:defRPr>
          <a:solidFill>
            <a:schemeClr val="tx2"/>
          </a:solidFill>
        </a:defRPr>
      </a:lvl4pPr>
      <a:lvl5pPr rtl="0" eaLnBrk="1" latinLnBrk="1" hangingPunct="1">
        <a:defRPr>
          <a:solidFill>
            <a:schemeClr val="tx2"/>
          </a:solidFill>
        </a:defRPr>
      </a:lvl5pPr>
      <a:lvl6pPr rtl="0" eaLnBrk="1" latinLnBrk="1" hangingPunct="1">
        <a:defRPr>
          <a:solidFill>
            <a:schemeClr val="tx2"/>
          </a:solidFill>
        </a:defRPr>
      </a:lvl6pPr>
      <a:lvl7pPr rtl="0" eaLnBrk="1" latinLnBrk="1" hangingPunct="1">
        <a:defRPr>
          <a:solidFill>
            <a:schemeClr val="tx2"/>
          </a:solidFill>
        </a:defRPr>
      </a:lvl7pPr>
      <a:lvl8pPr rtl="0" eaLnBrk="1" latinLnBrk="1" hangingPunct="1">
        <a:defRPr>
          <a:solidFill>
            <a:schemeClr val="tx2"/>
          </a:solidFill>
        </a:defRPr>
      </a:lvl8pPr>
      <a:lvl9pPr rtl="0" eaLnBrk="1" latin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32.jpeg"/><Relationship Id="rId7" Type="http://schemas.openxmlformats.org/officeDocument/2006/relationships/image" Target="../media/image35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3.xml"/><Relationship Id="rId6" Type="http://schemas.microsoft.com/office/2007/relationships/hdphoto" Target="../media/hdphoto4.wdp"/><Relationship Id="rId5" Type="http://schemas.openxmlformats.org/officeDocument/2006/relationships/image" Target="../media/image39.png"/><Relationship Id="rId4" Type="http://schemas.openxmlformats.org/officeDocument/2006/relationships/image" Target="../media/image3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3.xml"/><Relationship Id="rId5" Type="http://schemas.microsoft.com/office/2007/relationships/hdphoto" Target="../media/hdphoto5.wdp"/><Relationship Id="rId4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3.xml"/><Relationship Id="rId5" Type="http://schemas.microsoft.com/office/2007/relationships/hdphoto" Target="../media/hdphoto6.wdp"/><Relationship Id="rId4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microsoft.com/office/2007/relationships/hdphoto" Target="../media/hdphoto7.wdp"/><Relationship Id="rId7" Type="http://schemas.openxmlformats.org/officeDocument/2006/relationships/image" Target="../media/image50.jpe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10" Type="http://schemas.microsoft.com/office/2007/relationships/hdphoto" Target="../media/hdphoto8.wdp"/><Relationship Id="rId4" Type="http://schemas.openxmlformats.org/officeDocument/2006/relationships/image" Target="../media/image47.jpeg"/><Relationship Id="rId9" Type="http://schemas.openxmlformats.org/officeDocument/2006/relationships/image" Target="../media/image5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57518B9D-A1C5-1D77-F43E-BB5DF097E3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21324"/>
            <a:ext cx="6447934" cy="4003892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498669" y="1031605"/>
            <a:ext cx="250621" cy="366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ru-RU" altLang="en-US"/>
          </a:p>
        </p:txBody>
      </p:sp>
      <p:sp>
        <p:nvSpPr>
          <p:cNvPr id="6" name="TextBox 5"/>
          <p:cNvSpPr txBox="1"/>
          <p:nvPr/>
        </p:nvSpPr>
        <p:spPr>
          <a:xfrm>
            <a:off x="826478" y="1136065"/>
            <a:ext cx="10539043" cy="2292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altLang="en-US" sz="2100" b="1" dirty="0">
              <a:latin typeface="Times New Roman"/>
            </a:endParaRPr>
          </a:p>
          <a:p>
            <a:pPr algn="ctr">
              <a:defRPr/>
            </a:pPr>
            <a:endParaRPr lang="ru-RU" altLang="en-US" sz="2100" b="1" dirty="0">
              <a:latin typeface="Times New Roman"/>
            </a:endParaRPr>
          </a:p>
          <a:p>
            <a:pPr algn="ctr">
              <a:defRPr/>
            </a:pPr>
            <a:r>
              <a:rPr lang="ru-RU" altLang="en-US" sz="2100" b="1" dirty="0">
                <a:latin typeface="Times New Roman"/>
              </a:rPr>
              <a:t> </a:t>
            </a:r>
            <a:r>
              <a:rPr lang="ru-RU" altLang="en-US" sz="2800" b="1" dirty="0">
                <a:latin typeface="Times New Roman"/>
              </a:rPr>
              <a:t> </a:t>
            </a:r>
            <a:r>
              <a:rPr lang="ru-RU" altLang="en-US" sz="4000" b="1" dirty="0">
                <a:latin typeface="Times New Roman"/>
              </a:rPr>
              <a:t>Исследовательский проект </a:t>
            </a:r>
          </a:p>
          <a:p>
            <a:pPr algn="ctr">
              <a:defRPr/>
            </a:pPr>
            <a:r>
              <a:rPr lang="ru-RU" altLang="en-US" sz="4000" b="1" dirty="0">
                <a:latin typeface="Times New Roman"/>
              </a:rPr>
              <a:t>«Польза и вред мармелада</a:t>
            </a:r>
            <a:endParaRPr lang="ru-RU" altLang="en-US" sz="2400" b="1" dirty="0">
              <a:latin typeface="Times New Roman"/>
            </a:endParaRPr>
          </a:p>
          <a:p>
            <a:pPr algn="r">
              <a:defRPr/>
            </a:pPr>
            <a:r>
              <a:rPr lang="ru-RU" altLang="en-US" sz="2100" b="1" dirty="0">
                <a:latin typeface="Times New Roman"/>
              </a:rPr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A2EE812-1FB1-9395-6DA7-455185DE9E98}"/>
              </a:ext>
            </a:extLst>
          </p:cNvPr>
          <p:cNvSpPr txBox="1"/>
          <p:nvPr/>
        </p:nvSpPr>
        <p:spPr>
          <a:xfrm>
            <a:off x="5172235" y="4808525"/>
            <a:ext cx="6780953" cy="15440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800"/>
              </a:spcAft>
            </a:pPr>
            <a:r>
              <a:rPr lang="ru-RU" altLang="en-US" sz="2000" b="1" dirty="0">
                <a:latin typeface="Times New Roman"/>
              </a:rPr>
              <a:t>  </a:t>
            </a:r>
            <a:r>
              <a:rPr lang="ru-RU" sz="2000" b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Подготовила:</a:t>
            </a:r>
            <a:endParaRPr lang="ru-RU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spcAft>
                <a:spcPts val="800"/>
              </a:spcAft>
            </a:pPr>
            <a:r>
              <a:rPr lang="ru-RU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ученица 3 класса</a:t>
            </a:r>
            <a:r>
              <a:rPr lang="ru-RU" sz="20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Снигирева Мария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spcAft>
                <a:spcPts val="800"/>
              </a:spcAft>
            </a:pPr>
            <a:r>
              <a:rPr lang="ru-RU" sz="2000" b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Руководитель: </a:t>
            </a:r>
            <a:br>
              <a:rPr lang="ru-RU" sz="2000" b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учитель начальных классов</a:t>
            </a:r>
            <a:r>
              <a:rPr lang="ru-RU" sz="20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Снигирева Т.Ю. </a:t>
            </a:r>
            <a:r>
              <a:rPr lang="ru-RU" altLang="en-US" sz="2100" b="1" dirty="0">
                <a:latin typeface="Times New Roman"/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5BCF8F2-E850-251A-E369-10C94A097865}"/>
              </a:ext>
            </a:extLst>
          </p:cNvPr>
          <p:cNvSpPr txBox="1"/>
          <p:nvPr/>
        </p:nvSpPr>
        <p:spPr>
          <a:xfrm>
            <a:off x="2538168" y="179589"/>
            <a:ext cx="7303416" cy="83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kern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общеобразовательное учреждение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kern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kern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Сухановская</a:t>
            </a:r>
            <a:r>
              <a:rPr lang="ru-RU" sz="2000" kern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средняя общеобразовательная школа»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Picture background">
            <a:extLst>
              <a:ext uri="{FF2B5EF4-FFF2-40B4-BE49-F238E27FC236}">
                <a16:creationId xmlns:a16="http://schemas.microsoft.com/office/drawing/2014/main" id="{7E002895-90E0-70C8-3DAA-882A29CA4C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6979" y="-221089"/>
            <a:ext cx="3831131" cy="2394457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2761" y="-116767"/>
            <a:ext cx="698415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6000" b="1" dirty="0">
                <a:solidFill>
                  <a:srgbClr val="C00000"/>
                </a:solidFill>
              </a:rPr>
              <a:t> </a:t>
            </a:r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Как выбрать полезный мармелад?</a:t>
            </a:r>
          </a:p>
          <a:p>
            <a:pPr>
              <a:defRPr/>
            </a:pP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внимательно изучать состав </a:t>
            </a:r>
          </a:p>
          <a:p>
            <a:pPr>
              <a:defRPr/>
            </a:pP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на упаковке;</a:t>
            </a:r>
          </a:p>
          <a:p>
            <a:pPr>
              <a:defRPr/>
            </a:pP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2. из натуральных фруктовых соков;</a:t>
            </a:r>
          </a:p>
          <a:p>
            <a:pPr>
              <a:defRPr/>
            </a:pP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3. неяркий цвет и прозрачность;</a:t>
            </a:r>
          </a:p>
          <a:p>
            <a:pPr>
              <a:defRPr/>
            </a:pP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4. легко разломить, он не хрустит </a:t>
            </a:r>
          </a:p>
          <a:p>
            <a:pPr>
              <a:defRPr/>
            </a:pP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и не крошится.</a:t>
            </a:r>
            <a:endParaRPr lang="en-US" alt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Picture background">
            <a:extLst>
              <a:ext uri="{FF2B5EF4-FFF2-40B4-BE49-F238E27FC236}">
                <a16:creationId xmlns:a16="http://schemas.microsoft.com/office/drawing/2014/main" id="{4E12C03B-F5CB-E034-8704-018682BD9F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1311" y="3113176"/>
            <a:ext cx="5271623" cy="3515500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Picture background">
            <a:extLst>
              <a:ext uri="{FF2B5EF4-FFF2-40B4-BE49-F238E27FC236}">
                <a16:creationId xmlns:a16="http://schemas.microsoft.com/office/drawing/2014/main" id="{EC8CDCD5-FA35-333D-77EF-495537571B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2808" y="323592"/>
            <a:ext cx="4041968" cy="2664705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577E41B-7CCA-5005-6B02-02298BBEEF96}"/>
              </a:ext>
            </a:extLst>
          </p:cNvPr>
          <p:cNvSpPr txBox="1"/>
          <p:nvPr/>
        </p:nvSpPr>
        <p:spPr>
          <a:xfrm>
            <a:off x="3047215" y="3108191"/>
            <a:ext cx="60944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ru-RU" dirty="0"/>
            </a:br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2BEA811-1045-7214-7AA9-CE0D88614A7A}"/>
              </a:ext>
            </a:extLst>
          </p:cNvPr>
          <p:cNvSpPr txBox="1"/>
          <p:nvPr/>
        </p:nvSpPr>
        <p:spPr>
          <a:xfrm>
            <a:off x="3047215" y="3108191"/>
            <a:ext cx="60944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ru-RU" dirty="0"/>
            </a:br>
            <a:endParaRPr lang="ru-RU" dirty="0"/>
          </a:p>
        </p:txBody>
      </p:sp>
      <p:pic>
        <p:nvPicPr>
          <p:cNvPr id="7174" name="Picture 6" descr="Picture background">
            <a:extLst>
              <a:ext uri="{FF2B5EF4-FFF2-40B4-BE49-F238E27FC236}">
                <a16:creationId xmlns:a16="http://schemas.microsoft.com/office/drawing/2014/main" id="{CAF3BE9A-CA13-984D-0E2E-5F9D391DCB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84" b="10930"/>
          <a:stretch/>
        </p:blipFill>
        <p:spPr bwMode="auto">
          <a:xfrm>
            <a:off x="565570" y="3754522"/>
            <a:ext cx="6155741" cy="2962373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671D6C-B0AB-F6F4-EDC9-B74FAB5E95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FA7B626-D5C4-820C-0507-0A1F0841F77F}"/>
              </a:ext>
            </a:extLst>
          </p:cNvPr>
          <p:cNvSpPr txBox="1"/>
          <p:nvPr/>
        </p:nvSpPr>
        <p:spPr>
          <a:xfrm>
            <a:off x="612936" y="207389"/>
            <a:ext cx="28391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altLang="en-US" sz="2800" b="1" dirty="0">
                <a:solidFill>
                  <a:srgbClr val="C00000"/>
                </a:solidFill>
                <a:latin typeface="Times New Roman"/>
              </a:rPr>
              <a:t>Анкетирование</a:t>
            </a:r>
            <a:r>
              <a:rPr lang="ru-RU" altLang="en-US" dirty="0">
                <a:solidFill>
                  <a:srgbClr val="C00000"/>
                </a:solidFill>
              </a:rPr>
              <a:t> </a:t>
            </a:r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87C66A26-4BE9-72D7-469E-10586AC1C82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50922087"/>
              </p:ext>
            </p:extLst>
          </p:nvPr>
        </p:nvGraphicFramePr>
        <p:xfrm>
          <a:off x="-140040" y="951364"/>
          <a:ext cx="6236040" cy="49552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C456310C-9921-DD89-C625-5B09844A94C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97968928"/>
              </p:ext>
            </p:extLst>
          </p:nvPr>
        </p:nvGraphicFramePr>
        <p:xfrm>
          <a:off x="5774913" y="1106164"/>
          <a:ext cx="6236040" cy="49552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792222210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12936" y="207389"/>
            <a:ext cx="28391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altLang="en-US" sz="2800" b="1" dirty="0">
                <a:solidFill>
                  <a:srgbClr val="C00000"/>
                </a:solidFill>
                <a:latin typeface="Times New Roman"/>
              </a:rPr>
              <a:t>Анкетирование</a:t>
            </a:r>
            <a:r>
              <a:rPr lang="ru-RU" altLang="en-US" dirty="0">
                <a:solidFill>
                  <a:srgbClr val="C00000"/>
                </a:solidFill>
              </a:rPr>
              <a:t> </a:t>
            </a:r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2DC96CC0-C369-DD5B-EDFA-6185231155E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38468771"/>
              </p:ext>
            </p:extLst>
          </p:nvPr>
        </p:nvGraphicFramePr>
        <p:xfrm>
          <a:off x="-281442" y="1106164"/>
          <a:ext cx="6236040" cy="49552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61D14156-E47C-688B-BA9C-4A66C01F70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82154376"/>
              </p:ext>
            </p:extLst>
          </p:nvPr>
        </p:nvGraphicFramePr>
        <p:xfrm>
          <a:off x="5774913" y="1219285"/>
          <a:ext cx="6236040" cy="49552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7F7199-9307-BCC0-CE73-AE112CC672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F85D0E5-3C95-321A-4086-50D1273FDE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2918" y="2527069"/>
            <a:ext cx="6236040" cy="411772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B2D8C77-9DFC-A3A0-B23A-2D5BF09A8F3D}"/>
              </a:ext>
            </a:extLst>
          </p:cNvPr>
          <p:cNvSpPr txBox="1"/>
          <p:nvPr/>
        </p:nvSpPr>
        <p:spPr>
          <a:xfrm>
            <a:off x="612936" y="207389"/>
            <a:ext cx="28391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altLang="en-US" sz="2800" b="1" dirty="0">
                <a:solidFill>
                  <a:srgbClr val="C00000"/>
                </a:solidFill>
                <a:latin typeface="Times New Roman"/>
              </a:rPr>
              <a:t>Анкетирование</a:t>
            </a:r>
            <a:r>
              <a:rPr lang="ru-RU" altLang="en-US" dirty="0">
                <a:solidFill>
                  <a:srgbClr val="C00000"/>
                </a:solidFill>
              </a:rPr>
              <a:t> </a:t>
            </a:r>
          </a:p>
        </p:txBody>
      </p:sp>
      <p:graphicFrame>
        <p:nvGraphicFramePr>
          <p:cNvPr id="2" name="Диаграмма 1">
            <a:extLst>
              <a:ext uri="{FF2B5EF4-FFF2-40B4-BE49-F238E27FC236}">
                <a16:creationId xmlns:a16="http://schemas.microsoft.com/office/drawing/2014/main" id="{FF7CEFD6-582E-F758-D4E6-B50E377C84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25177612"/>
              </p:ext>
            </p:extLst>
          </p:nvPr>
        </p:nvGraphicFramePr>
        <p:xfrm>
          <a:off x="253042" y="951364"/>
          <a:ext cx="6236040" cy="49552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AutoShape 2" descr="Picture background">
            <a:extLst>
              <a:ext uri="{FF2B5EF4-FFF2-40B4-BE49-F238E27FC236}">
                <a16:creationId xmlns:a16="http://schemas.microsoft.com/office/drawing/2014/main" id="{8F847379-7035-B179-7619-47EC1A057E3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Picture background">
            <a:extLst>
              <a:ext uri="{FF2B5EF4-FFF2-40B4-BE49-F238E27FC236}">
                <a16:creationId xmlns:a16="http://schemas.microsoft.com/office/drawing/2014/main" id="{CA107202-F311-5485-78F8-6F83970AF88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3348101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E1EB9DE-1B3C-AB24-9481-7001900AA2F9}"/>
              </a:ext>
            </a:extLst>
          </p:cNvPr>
          <p:cNvSpPr txBox="1"/>
          <p:nvPr/>
        </p:nvSpPr>
        <p:spPr>
          <a:xfrm>
            <a:off x="1735636" y="-211035"/>
            <a:ext cx="913347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6000" b="1" dirty="0">
                <a:solidFill>
                  <a:srgbClr val="C00000"/>
                </a:solidFill>
              </a:rPr>
              <a:t> </a:t>
            </a:r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Изготовление мармелада в домашних условиях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6DDAC17-EFA3-674C-9311-1EA528874335}"/>
              </a:ext>
            </a:extLst>
          </p:cNvPr>
          <p:cNvSpPr txBox="1"/>
          <p:nvPr/>
        </p:nvSpPr>
        <p:spPr>
          <a:xfrm>
            <a:off x="434736" y="901328"/>
            <a:ext cx="11113099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C00000"/>
                </a:solidFill>
              </a:rPr>
              <a:t> </a:t>
            </a:r>
            <a:r>
              <a:rPr lang="ru-RU" sz="2400" b="1" u="sng" dirty="0" err="1">
                <a:latin typeface="Times New Roman" pitchFamily="18" charset="0"/>
                <a:cs typeface="Times New Roman" pitchFamily="18" charset="0"/>
              </a:rPr>
              <a:t>Тыквенно</a:t>
            </a:r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-апельсиновый мармелад на основе агар-агара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lvl="4">
              <a:defRPr/>
            </a:pP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Ингредиенты:</a:t>
            </a:r>
          </a:p>
          <a:p>
            <a:pPr marL="2286000" lvl="4" indent="-457200">
              <a:buFontTx/>
              <a:buChar char="-"/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тыквенный сок 150 мл.</a:t>
            </a:r>
          </a:p>
          <a:p>
            <a:pPr marL="2286000" lvl="4" indent="-457200">
              <a:buFontTx/>
              <a:buChar char="-"/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апельсиновый сок 150 мл.</a:t>
            </a:r>
          </a:p>
          <a:p>
            <a:pPr marL="2286000" lvl="4" indent="-457200">
              <a:buFontTx/>
              <a:buChar char="-"/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агар-агар 10 гр.</a:t>
            </a:r>
          </a:p>
          <a:p>
            <a:pPr>
              <a:defRPr/>
            </a:pP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63E6EBD-8D5E-5618-42CF-784BEDFD2D8E}"/>
              </a:ext>
            </a:extLst>
          </p:cNvPr>
          <p:cNvSpPr txBox="1"/>
          <p:nvPr/>
        </p:nvSpPr>
        <p:spPr>
          <a:xfrm>
            <a:off x="434735" y="3844062"/>
            <a:ext cx="11113099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C00000"/>
                </a:solidFill>
              </a:rPr>
              <a:t> </a:t>
            </a:r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Клубнично-банановый мармелад на основе агар-агара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lvl="2">
              <a:defRPr/>
            </a:pP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Ингредиенты:</a:t>
            </a:r>
          </a:p>
          <a:p>
            <a:pPr marL="1371600" lvl="2" indent="-457200">
              <a:buFontTx/>
              <a:buChar char="-"/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ягоды клубники 200 гр.</a:t>
            </a:r>
          </a:p>
          <a:p>
            <a:pPr marL="1371600" lvl="2" indent="-457200">
              <a:buFontTx/>
              <a:buChar char="-"/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Банан 100 гр.</a:t>
            </a:r>
          </a:p>
          <a:p>
            <a:pPr marL="1371600" lvl="2" indent="-457200">
              <a:buFontTx/>
              <a:buChar char="-"/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Вода 100 мл. </a:t>
            </a:r>
          </a:p>
          <a:p>
            <a:pPr marL="1371600" lvl="2" indent="-457200">
              <a:buFontTx/>
              <a:buChar char="-"/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агар-агар 10 гр.</a:t>
            </a:r>
          </a:p>
          <a:p>
            <a:pPr>
              <a:defRPr/>
            </a:pP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B63D6D3-468D-BDEA-151E-6F10761E8A4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0538" y="1366962"/>
            <a:ext cx="3159839" cy="236988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2D9BED1-D836-9DAB-8D51-A5486077A8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4313951"/>
            <a:ext cx="3110845" cy="2333134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6F1D5410-1A85-451B-2F13-7CAF14ED22E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4502" y="4815701"/>
            <a:ext cx="2723065" cy="2042299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F09F03C-4935-D2B6-C443-03BF23E7261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30" y="263949"/>
            <a:ext cx="3871276" cy="29034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60B2DFB-8538-A028-4F4F-697AFAE2EB7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8823" y="259237"/>
            <a:ext cx="2576663" cy="19324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DE02A74-67A9-FE15-4D22-4BFF2EDBFA9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0457" y="3506767"/>
            <a:ext cx="3871276" cy="29034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5D599C1-61B9-40C2-E8FE-281C0720E8B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223" y="3417217"/>
            <a:ext cx="3871276" cy="29034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0" name="Picture 2" descr="Picture background">
            <a:extLst>
              <a:ext uri="{FF2B5EF4-FFF2-40B4-BE49-F238E27FC236}">
                <a16:creationId xmlns:a16="http://schemas.microsoft.com/office/drawing/2014/main" id="{80D74753-72BF-0153-7157-FC11A48BD1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2469" y="-75414"/>
            <a:ext cx="2011051" cy="1131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Picture background">
            <a:extLst>
              <a:ext uri="{FF2B5EF4-FFF2-40B4-BE49-F238E27FC236}">
                <a16:creationId xmlns:a16="http://schemas.microsoft.com/office/drawing/2014/main" id="{F9B40088-1225-C07E-4068-C0FB9288A9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190269" y="4931664"/>
            <a:ext cx="2011051" cy="1131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C25F401-70D7-99E6-124C-F409C331FF4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9390" y="858618"/>
            <a:ext cx="2576664" cy="19324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Picture 2" descr="Picture background">
            <a:extLst>
              <a:ext uri="{FF2B5EF4-FFF2-40B4-BE49-F238E27FC236}">
                <a16:creationId xmlns:a16="http://schemas.microsoft.com/office/drawing/2014/main" id="{8DC81CC4-C610-054A-A637-C12AD9B3E7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292044" y="2155595"/>
            <a:ext cx="2011051" cy="1131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20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5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50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559C58-61AD-09DB-DBA2-7A16D0BD4F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1FAEBC30-8D1B-73A2-71BC-C8422DDA4B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987" y="3429000"/>
            <a:ext cx="3871276" cy="29034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3A59B99E-E508-EDFE-37A4-FA88E804BAC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02" y="210778"/>
            <a:ext cx="3871276" cy="29034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753EF25-DB9F-4C48-256C-A66AEE37894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7075" y="1413156"/>
            <a:ext cx="3871276" cy="29034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AFBAE5F-19CD-DAFB-3CE7-F6FC425CDCA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2" r="1368"/>
          <a:stretch/>
        </p:blipFill>
        <p:spPr>
          <a:xfrm>
            <a:off x="8475283" y="985732"/>
            <a:ext cx="3417415" cy="49951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Picture 2" descr="Picture background">
            <a:extLst>
              <a:ext uri="{FF2B5EF4-FFF2-40B4-BE49-F238E27FC236}">
                <a16:creationId xmlns:a16="http://schemas.microsoft.com/office/drawing/2014/main" id="{D2C7E870-561F-3EDE-E6C8-220F0DCFA1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014337" flipH="1">
            <a:off x="-559205" y="2467764"/>
            <a:ext cx="2011051" cy="1131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Picture background">
            <a:extLst>
              <a:ext uri="{FF2B5EF4-FFF2-40B4-BE49-F238E27FC236}">
                <a16:creationId xmlns:a16="http://schemas.microsoft.com/office/drawing/2014/main" id="{F054809D-9742-8F08-1271-6C8F334141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055084" flipH="1">
            <a:off x="3340037" y="4926302"/>
            <a:ext cx="2011051" cy="1131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Picture background">
            <a:extLst>
              <a:ext uri="{FF2B5EF4-FFF2-40B4-BE49-F238E27FC236}">
                <a16:creationId xmlns:a16="http://schemas.microsoft.com/office/drawing/2014/main" id="{4CB6569E-8B5A-F174-286E-53BAAE8E1E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5652" y="420124"/>
            <a:ext cx="2011051" cy="1131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Picture background">
            <a:extLst>
              <a:ext uri="{FF2B5EF4-FFF2-40B4-BE49-F238E27FC236}">
                <a16:creationId xmlns:a16="http://schemas.microsoft.com/office/drawing/2014/main" id="{AD469483-653E-ADC1-FAE1-A628AC108E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367" b="95508" l="9961" r="89844">
                        <a14:foregroundMark x1="32177" y1="13370" x2="38477" y2="15625"/>
                        <a14:foregroundMark x1="31450" y1="13109" x2="31691" y2="13196"/>
                        <a14:foregroundMark x1="22656" y1="9961" x2="25019" y2="10807"/>
                        <a14:foregroundMark x1="38477" y1="15625" x2="57813" y2="15234"/>
                        <a14:foregroundMark x1="75977" y1="8594" x2="76758" y2="43750"/>
                        <a14:foregroundMark x1="50586" y1="34766" x2="50586" y2="37109"/>
                        <a14:foregroundMark x1="28906" y1="57422" x2="28516" y2="53320"/>
                        <a14:foregroundMark x1="40430" y1="83203" x2="45313" y2="82813"/>
                        <a14:foregroundMark x1="42383" y1="89063" x2="45703" y2="89063"/>
                        <a14:foregroundMark x1="42773" y1="95508" x2="49219" y2="95313"/>
                        <a14:foregroundMark x1="26953" y1="1758" x2="46680" y2="1367"/>
                        <a14:backgroundMark x1="26172" y1="12500" x2="27539" y2="12695"/>
                        <a14:backgroundMark x1="29492" y1="11914" x2="30273" y2="13281"/>
                        <a14:backgroundMark x1="32227" y1="13477" x2="31641" y2="13086"/>
                        <a14:backgroundMark x1="25586" y1="10156" x2="31641" y2="128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7069" y="4513913"/>
            <a:ext cx="1438082" cy="1438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508239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350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350" fill="hold">
                                          <p:stCondLst>
                                            <p:cond delay="7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350" fill="hold">
                                          <p:stCondLst>
                                            <p:cond delay="105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350" fill="hold">
                                          <p:stCondLst>
                                            <p:cond delay="14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750"/>
                            </p:stCondLst>
                            <p:childTnLst>
                              <p:par>
                                <p:cTn id="2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8DEEE3-45F2-8432-E99F-95EA6AA0A5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5A5EF63-28EF-34BC-C96A-27AB5E6D81A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229" y="215051"/>
            <a:ext cx="4455735" cy="3341801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D8CFD26-F5DA-6C78-9E7A-007B9AA57A1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9097" y="3351523"/>
            <a:ext cx="4114797" cy="3086098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EA41C00-62B4-71E4-E10A-3EA46596BB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5180" y="583875"/>
            <a:ext cx="4273483" cy="3205112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2451D230-F33B-506E-1520-6909F6E83E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51778" y1="40083" x2="54556" y2="17337"/>
                        <a14:foregroundMark x1="54556" y1="17337" x2="79778" y2="35922"/>
                        <a14:foregroundMark x1="79778" y1="35922" x2="84444" y2="45492"/>
                        <a14:foregroundMark x1="45889" y1="41193" x2="61778" y2="33426"/>
                        <a14:foregroundMark x1="61778" y1="33426" x2="62889" y2="49515"/>
                        <a14:foregroundMark x1="30778" y1="78779" x2="25111" y2="53814"/>
                        <a14:foregroundMark x1="25111" y1="53814" x2="24556" y2="528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79" y="2186431"/>
            <a:ext cx="5272167" cy="4223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980938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705ACE-BBE8-E312-4A13-093D907334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D83DEAB-1D60-C689-7EF5-0E2B8F227914}"/>
              </a:ext>
            </a:extLst>
          </p:cNvPr>
          <p:cNvSpPr/>
          <p:nvPr/>
        </p:nvSpPr>
        <p:spPr>
          <a:xfrm>
            <a:off x="222494" y="244413"/>
            <a:ext cx="1087974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Выводы: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71672A4-317B-E71B-5E22-5BA72372ED15}"/>
              </a:ext>
            </a:extLst>
          </p:cNvPr>
          <p:cNvSpPr txBox="1"/>
          <p:nvPr/>
        </p:nvSpPr>
        <p:spPr>
          <a:xfrm>
            <a:off x="222494" y="829188"/>
            <a:ext cx="11528981" cy="16271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9580" algn="ctr">
              <a:lnSpc>
                <a:spcPct val="150000"/>
              </a:lnSpc>
              <a:spcAft>
                <a:spcPts val="800"/>
              </a:spcAft>
            </a:pPr>
            <a:r>
              <a:rPr lang="ru-RU" sz="2000" b="1" i="1" spc="-2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Мармелад может быть как вредной, так и полезной сладостью. </a:t>
            </a:r>
          </a:p>
          <a:p>
            <a:pPr indent="449580" algn="ctr">
              <a:lnSpc>
                <a:spcPct val="150000"/>
              </a:lnSpc>
              <a:spcAft>
                <a:spcPts val="800"/>
              </a:spcAft>
            </a:pPr>
            <a:r>
              <a:rPr lang="ru-RU" sz="2000" b="1" i="1" spc="-2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Польза и вред мармелада напрямую зависит от его состава. </a:t>
            </a:r>
            <a:endParaRPr lang="ru-RU" sz="2000" b="1" i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ctr">
              <a:lnSpc>
                <a:spcPct val="150000"/>
              </a:lnSpc>
              <a:spcAft>
                <a:spcPts val="800"/>
              </a:spcAft>
            </a:pPr>
            <a:r>
              <a:rPr lang="ru-RU" sz="2000" b="1" i="1" spc="-2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000" b="1" i="1" spc="-2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режде чем купить мармелад в магазине, нужно внимательно изучить состав. </a:t>
            </a:r>
            <a:endParaRPr lang="ru-RU" sz="2000" b="1" i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Picture background">
            <a:extLst>
              <a:ext uri="{FF2B5EF4-FFF2-40B4-BE49-F238E27FC236}">
                <a16:creationId xmlns:a16="http://schemas.microsoft.com/office/drawing/2014/main" id="{0EAAE93F-DF4A-32ED-DC0B-807E4F43F7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1620" y="2905043"/>
            <a:ext cx="4496705" cy="2990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Picture background">
            <a:extLst>
              <a:ext uri="{FF2B5EF4-FFF2-40B4-BE49-F238E27FC236}">
                <a16:creationId xmlns:a16="http://schemas.microsoft.com/office/drawing/2014/main" id="{26CADA50-C85A-4231-B103-0DC2D876F0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0279" y="2905043"/>
            <a:ext cx="4496705" cy="2993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Picture background">
            <a:extLst>
              <a:ext uri="{FF2B5EF4-FFF2-40B4-BE49-F238E27FC236}">
                <a16:creationId xmlns:a16="http://schemas.microsoft.com/office/drawing/2014/main" id="{423BC4BA-C14A-1D15-76B4-28F2AC74D4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707" b="98370" l="9783" r="89946">
                        <a14:foregroundMark x1="38859" y1="7065" x2="47418" y2="5978"/>
                        <a14:foregroundMark x1="42391" y1="94701" x2="43071" y2="88723"/>
                        <a14:foregroundMark x1="52853" y1="97554" x2="52853" y2="96739"/>
                        <a14:foregroundMark x1="40082" y1="97690" x2="42527" y2="97962"/>
                        <a14:foregroundMark x1="51359" y1="98370" x2="53125" y2="98370"/>
                        <a14:foregroundMark x1="66033" y1="68207" x2="68342" y2="69973"/>
                        <a14:foregroundMark x1="69701" y1="68207" x2="70652" y2="68207"/>
                        <a14:foregroundMark x1="71060" y1="67663" x2="71060" y2="676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9837" y="2724347"/>
            <a:ext cx="3790361" cy="3790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227363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58DBDC-3F69-BD5D-D150-9BB8E2E9B8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5A83257-063B-C9F8-CDE3-C0E5670E65BE}"/>
              </a:ext>
            </a:extLst>
          </p:cNvPr>
          <p:cNvSpPr/>
          <p:nvPr/>
        </p:nvSpPr>
        <p:spPr>
          <a:xfrm>
            <a:off x="316762" y="369254"/>
            <a:ext cx="1087974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Выводы: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04F982C-5162-4E0F-58F5-CF0356A9C7F0}"/>
              </a:ext>
            </a:extLst>
          </p:cNvPr>
          <p:cNvSpPr txBox="1"/>
          <p:nvPr/>
        </p:nvSpPr>
        <p:spPr>
          <a:xfrm>
            <a:off x="399069" y="935723"/>
            <a:ext cx="11792931" cy="20888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ru-RU" sz="2000" b="1" i="1" spc="-2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Наиболее полезный мармелад – это мармелад, приготовленный в домашних условиях с использованием </a:t>
            </a: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ru-RU" sz="2000" b="1" i="1" spc="-2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естественных и полезных компонентов. </a:t>
            </a:r>
            <a:endParaRPr lang="ru-RU" sz="2000" b="1" i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ru-RU" sz="2000" b="1" i="1" spc="-2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Мармелад, приготовленный мною в ходе эксперимента, - стал любимой сладостью </a:t>
            </a:r>
            <a:br>
              <a:rPr lang="ru-RU" sz="2000" b="1" i="1" spc="-2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spc="-2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нашей семьи. </a:t>
            </a:r>
            <a:endParaRPr lang="ru-RU" sz="2000" b="1" i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6ED3BDE-A897-69D9-32CE-9BA69F88961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5" t="12270" r="8957" b="11902"/>
          <a:stretch/>
        </p:blipFill>
        <p:spPr>
          <a:xfrm>
            <a:off x="606459" y="3032995"/>
            <a:ext cx="3357271" cy="22357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471896A-ECC3-B763-3D8E-8E8F1076A2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8941" y="3617536"/>
            <a:ext cx="3626177" cy="27196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CAE4AD0-B793-B88C-4D00-4E9E674C3C4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0329" y="3014855"/>
            <a:ext cx="3005212" cy="22539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892981304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CBB1ED39-FC8C-5A14-8A44-3DD39722C7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0808" y="-309739"/>
            <a:ext cx="12452808" cy="8005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0577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Picture background">
            <a:extLst>
              <a:ext uri="{FF2B5EF4-FFF2-40B4-BE49-F238E27FC236}">
                <a16:creationId xmlns:a16="http://schemas.microsoft.com/office/drawing/2014/main" id="{3B291DE1-734F-C069-25D6-F1CB551C85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717" t="41793" r="25056" b="44977"/>
          <a:stretch/>
        </p:blipFill>
        <p:spPr bwMode="auto">
          <a:xfrm>
            <a:off x="111147" y="2034444"/>
            <a:ext cx="1794600" cy="1922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Picture background">
            <a:extLst>
              <a:ext uri="{FF2B5EF4-FFF2-40B4-BE49-F238E27FC236}">
                <a16:creationId xmlns:a16="http://schemas.microsoft.com/office/drawing/2014/main" id="{D006BF52-1839-F874-2750-8349010D6A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55" t="42036" r="55084" b="44404"/>
          <a:stretch/>
        </p:blipFill>
        <p:spPr bwMode="auto">
          <a:xfrm>
            <a:off x="1856273" y="1975373"/>
            <a:ext cx="1839559" cy="204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Picture background">
            <a:extLst>
              <a:ext uri="{FF2B5EF4-FFF2-40B4-BE49-F238E27FC236}">
                <a16:creationId xmlns:a16="http://schemas.microsoft.com/office/drawing/2014/main" id="{FCDD2B91-5437-1633-4C06-3F94E9C2D9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4" t="1548" r="74499" b="84051"/>
          <a:stretch/>
        </p:blipFill>
        <p:spPr bwMode="auto">
          <a:xfrm>
            <a:off x="3569086" y="1891223"/>
            <a:ext cx="1839560" cy="2010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Picture background">
            <a:extLst>
              <a:ext uri="{FF2B5EF4-FFF2-40B4-BE49-F238E27FC236}">
                <a16:creationId xmlns:a16="http://schemas.microsoft.com/office/drawing/2014/main" id="{C775913C-7047-86BF-96C3-9C2B86B871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51" t="17018" r="5986" b="69422"/>
          <a:stretch/>
        </p:blipFill>
        <p:spPr bwMode="auto">
          <a:xfrm>
            <a:off x="6973523" y="1948110"/>
            <a:ext cx="1912573" cy="2095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Picture background">
            <a:extLst>
              <a:ext uri="{FF2B5EF4-FFF2-40B4-BE49-F238E27FC236}">
                <a16:creationId xmlns:a16="http://schemas.microsoft.com/office/drawing/2014/main" id="{FBBD6156-0666-40D2-75EA-DD1AF20514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23" r="55084" b="84635"/>
          <a:stretch/>
        </p:blipFill>
        <p:spPr bwMode="auto">
          <a:xfrm>
            <a:off x="8686337" y="1789758"/>
            <a:ext cx="1639176" cy="2095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Picture background">
            <a:extLst>
              <a:ext uri="{FF2B5EF4-FFF2-40B4-BE49-F238E27FC236}">
                <a16:creationId xmlns:a16="http://schemas.microsoft.com/office/drawing/2014/main" id="{DDBE078A-E95A-A5D7-CE37-3CD67CB877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91" t="42438" r="74273" b="44976"/>
          <a:stretch/>
        </p:blipFill>
        <p:spPr bwMode="auto">
          <a:xfrm>
            <a:off x="10226325" y="1975373"/>
            <a:ext cx="1768191" cy="1931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Picture background">
            <a:extLst>
              <a:ext uri="{FF2B5EF4-FFF2-40B4-BE49-F238E27FC236}">
                <a16:creationId xmlns:a16="http://schemas.microsoft.com/office/drawing/2014/main" id="{2A4E6EB2-26E4-C582-550D-99E4F29E2F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374" t="41838" r="25634" b="44932"/>
          <a:stretch/>
        </p:blipFill>
        <p:spPr bwMode="auto">
          <a:xfrm>
            <a:off x="5359171" y="2027006"/>
            <a:ext cx="1602303" cy="1857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086" y="96913"/>
            <a:ext cx="11352225" cy="2184374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Гипотеза исследования:</a:t>
            </a:r>
            <a:br>
              <a:rPr lang="ru-RU" sz="3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мармелад может быть полезной сладостью, и, если изучить технологию его приготовления, то можно в домашних </a:t>
            </a:r>
            <a:br>
              <a:rPr lang="ru-RU" sz="3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условиях получить полезный и вкусный десерт.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Picture background">
            <a:extLst>
              <a:ext uri="{FF2B5EF4-FFF2-40B4-BE49-F238E27FC236}">
                <a16:creationId xmlns:a16="http://schemas.microsoft.com/office/drawing/2014/main" id="{B654A5DA-CCC1-A4D8-4D08-A6EB247DEF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097" b="7445"/>
          <a:stretch/>
        </p:blipFill>
        <p:spPr bwMode="auto">
          <a:xfrm>
            <a:off x="162501" y="2271443"/>
            <a:ext cx="11657811" cy="4586557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icture background">
            <a:extLst>
              <a:ext uri="{FF2B5EF4-FFF2-40B4-BE49-F238E27FC236}">
                <a16:creationId xmlns:a16="http://schemas.microsoft.com/office/drawing/2014/main" id="{2E78A4E6-D170-1C58-E8C8-AD9B0C2A3C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8057" y="4038149"/>
            <a:ext cx="4133943" cy="2757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16817" y="353553"/>
            <a:ext cx="1133041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720090">
              <a:defRPr/>
            </a:pPr>
            <a:r>
              <a:rPr lang="ru-RU" altLang="en-US" sz="3000" b="1" dirty="0">
                <a:solidFill>
                  <a:srgbClr val="C00000"/>
                </a:solidFill>
                <a:latin typeface="Times New Roman"/>
              </a:rPr>
              <a:t>Объект исследования:</a:t>
            </a:r>
            <a:r>
              <a:rPr lang="ru-RU" altLang="en-US" sz="3000" b="1" dirty="0">
                <a:latin typeface="Times New Roman"/>
              </a:rPr>
              <a:t> </a:t>
            </a:r>
            <a:r>
              <a:rPr lang="ru-RU" altLang="en-US" sz="3000" dirty="0">
                <a:latin typeface="Times New Roman"/>
              </a:rPr>
              <a:t>мармелад.</a:t>
            </a:r>
            <a:endParaRPr lang="en-US" altLang="ru-RU" sz="3000" b="1" dirty="0">
              <a:latin typeface="Times New Roman"/>
            </a:endParaRPr>
          </a:p>
          <a:p>
            <a:pPr indent="720090">
              <a:defRPr/>
            </a:pPr>
            <a:r>
              <a:rPr lang="ru-RU" altLang="en-US" sz="3000" b="1" dirty="0">
                <a:solidFill>
                  <a:srgbClr val="C00000"/>
                </a:solidFill>
                <a:latin typeface="Times New Roman"/>
              </a:rPr>
              <a:t>Предмет исследования: </a:t>
            </a:r>
            <a:r>
              <a:rPr lang="ru-RU" altLang="en-US" sz="3000" dirty="0">
                <a:latin typeface="Times New Roman"/>
              </a:rPr>
              <a:t>влияние мармелада на организм </a:t>
            </a:r>
            <a:br>
              <a:rPr lang="ru-RU" altLang="en-US" sz="3000" dirty="0">
                <a:latin typeface="Times New Roman"/>
              </a:rPr>
            </a:br>
            <a:r>
              <a:rPr lang="ru-RU" altLang="en-US" sz="3000" dirty="0">
                <a:latin typeface="Times New Roman"/>
              </a:rPr>
              <a:t>человека</a:t>
            </a:r>
            <a:r>
              <a:rPr lang="en-US" altLang="ru-RU" sz="3000" dirty="0">
                <a:latin typeface="Times New Roman"/>
              </a:rPr>
              <a:t>.</a:t>
            </a:r>
            <a:endParaRPr lang="ru-RU" altLang="ru-RU" sz="3000" dirty="0">
              <a:latin typeface="Times New Roman"/>
            </a:endParaRPr>
          </a:p>
          <a:p>
            <a:pPr indent="720090">
              <a:defRPr/>
            </a:pPr>
            <a:r>
              <a:rPr lang="ru-RU" altLang="en-US" sz="3000" b="1" dirty="0">
                <a:solidFill>
                  <a:srgbClr val="C00000"/>
                </a:solidFill>
                <a:latin typeface="Times New Roman"/>
              </a:rPr>
              <a:t>Цель: </a:t>
            </a:r>
            <a:r>
              <a:rPr lang="ru-RU" sz="3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изучить полезные свойства мармелада.</a:t>
            </a:r>
            <a:endParaRPr lang="ru-RU" altLang="en-US" sz="3000" b="1" dirty="0">
              <a:solidFill>
                <a:srgbClr val="C00000"/>
              </a:solidFill>
              <a:latin typeface="Times New Roman"/>
            </a:endParaRPr>
          </a:p>
          <a:p>
            <a:pPr indent="720090">
              <a:defRPr/>
            </a:pPr>
            <a:endParaRPr lang="ru-RU" altLang="en-US" sz="3000" b="1" dirty="0">
              <a:latin typeface="Times New Roman"/>
            </a:endParaRPr>
          </a:p>
          <a:p>
            <a:pPr marL="0" indent="720090">
              <a:defRPr/>
            </a:pPr>
            <a:r>
              <a:rPr lang="ru-RU" altLang="en-US" sz="3000" b="1" dirty="0">
                <a:solidFill>
                  <a:srgbClr val="C00000"/>
                </a:solidFill>
                <a:latin typeface="Times New Roman"/>
              </a:rPr>
              <a:t>Задачи:</a:t>
            </a:r>
          </a:p>
          <a:p>
            <a:pPr marL="0" indent="720090">
              <a:defRPr/>
            </a:pPr>
            <a:r>
              <a:rPr lang="ru-RU" altLang="en-US" sz="3000" dirty="0">
                <a:latin typeface="Times New Roman"/>
              </a:rPr>
              <a:t>1. изучить историю возникновения мармелада;</a:t>
            </a:r>
          </a:p>
          <a:p>
            <a:pPr marL="0" indent="720090">
              <a:defRPr/>
            </a:pPr>
            <a:r>
              <a:rPr lang="ru-RU" altLang="en-US" sz="3000" dirty="0">
                <a:latin typeface="Times New Roman"/>
              </a:rPr>
              <a:t>2. рассмотреть классификацию мармелада;</a:t>
            </a:r>
          </a:p>
          <a:p>
            <a:pPr marL="0" indent="720090">
              <a:defRPr/>
            </a:pPr>
            <a:r>
              <a:rPr lang="ru-RU" altLang="en-US" sz="3000" dirty="0">
                <a:latin typeface="Times New Roman"/>
              </a:rPr>
              <a:t>3. исследовать показатели качества мармелада;</a:t>
            </a:r>
          </a:p>
          <a:p>
            <a:pPr marL="0" indent="720090">
              <a:defRPr/>
            </a:pPr>
            <a:r>
              <a:rPr lang="ru-RU" altLang="en-US" sz="3000" dirty="0">
                <a:latin typeface="Times New Roman"/>
              </a:rPr>
              <a:t>4. описать состав мармелада;</a:t>
            </a:r>
          </a:p>
          <a:p>
            <a:pPr marL="0" indent="720090">
              <a:defRPr/>
            </a:pPr>
            <a:r>
              <a:rPr lang="ru-RU" altLang="en-US" sz="3000" dirty="0">
                <a:latin typeface="Times New Roman"/>
              </a:rPr>
              <a:t>5. изготовить мармелад в домашних условиях.</a:t>
            </a:r>
          </a:p>
          <a:p>
            <a:pPr marL="0" indent="720090">
              <a:defRPr/>
            </a:pPr>
            <a:endParaRPr lang="ru-RU" altLang="en-US" sz="3000" b="1" dirty="0">
              <a:latin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 background">
            <a:extLst>
              <a:ext uri="{FF2B5EF4-FFF2-40B4-BE49-F238E27FC236}">
                <a16:creationId xmlns:a16="http://schemas.microsoft.com/office/drawing/2014/main" id="{6CD76386-DC0B-EF43-34A7-EB260C928D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58" b="9691"/>
          <a:stretch/>
        </p:blipFill>
        <p:spPr bwMode="auto">
          <a:xfrm flipH="1">
            <a:off x="8396133" y="94268"/>
            <a:ext cx="3585135" cy="4430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415964" y="1055803"/>
            <a:ext cx="10972798" cy="4217254"/>
          </a:xfrm>
        </p:spPr>
        <p:txBody>
          <a:bodyPr>
            <a:normAutofit/>
          </a:bodyPr>
          <a:lstStyle/>
          <a:p>
            <a:pPr algn="l"/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Методы исследования:</a:t>
            </a:r>
            <a:br>
              <a:rPr lang="ru-RU" sz="3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- изучение литературы;</a:t>
            </a:r>
            <a:br>
              <a:rPr lang="ru-RU" sz="3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- беседа со взрослыми;</a:t>
            </a:r>
            <a:br>
              <a:rPr lang="ru-RU" sz="3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- анкетирование;</a:t>
            </a:r>
            <a:br>
              <a:rPr lang="ru-RU" sz="3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- обработка информации;</a:t>
            </a:r>
            <a:br>
              <a:rPr lang="ru-RU" sz="3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- эксперимент;</a:t>
            </a:r>
            <a:br>
              <a:rPr lang="ru-RU" sz="3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- подготовка презентации и защита работы.</a:t>
            </a:r>
          </a:p>
        </p:txBody>
      </p:sp>
      <p:pic>
        <p:nvPicPr>
          <p:cNvPr id="4104" name="Picture 8" descr="Picture background">
            <a:extLst>
              <a:ext uri="{FF2B5EF4-FFF2-40B4-BE49-F238E27FC236}">
                <a16:creationId xmlns:a16="http://schemas.microsoft.com/office/drawing/2014/main" id="{E4AE9309-5E7A-DF90-8E8E-98DE00B92D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2363" y="877459"/>
            <a:ext cx="3219123" cy="2299374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009332" y="176659"/>
            <a:ext cx="417333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altLang="en-US" sz="3200" b="1" dirty="0">
                <a:solidFill>
                  <a:srgbClr val="C00000"/>
                </a:solidFill>
                <a:latin typeface="Times New Roman"/>
              </a:rPr>
              <a:t>Виды  мармелада</a:t>
            </a:r>
            <a:endParaRPr lang="en-US" altLang="ru-RU" sz="3200" b="1" dirty="0">
              <a:solidFill>
                <a:srgbClr val="C00000"/>
              </a:solidFill>
              <a:latin typeface="Times New Roman"/>
            </a:endParaRPr>
          </a:p>
        </p:txBody>
      </p:sp>
      <p:pic>
        <p:nvPicPr>
          <p:cNvPr id="5128" name="Picture 8" descr="Picture background">
            <a:extLst>
              <a:ext uri="{FF2B5EF4-FFF2-40B4-BE49-F238E27FC236}">
                <a16:creationId xmlns:a16="http://schemas.microsoft.com/office/drawing/2014/main" id="{2BA41A86-9F05-B7B9-D6B4-B62622888B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67" b="10358"/>
          <a:stretch/>
        </p:blipFill>
        <p:spPr bwMode="auto">
          <a:xfrm>
            <a:off x="6174690" y="3250054"/>
            <a:ext cx="3801275" cy="313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7DBB2A2-FCDE-2E0B-0854-DFFCF9EA43B3}"/>
              </a:ext>
            </a:extLst>
          </p:cNvPr>
          <p:cNvSpPr txBox="1"/>
          <p:nvPr/>
        </p:nvSpPr>
        <p:spPr>
          <a:xfrm>
            <a:off x="691861" y="761434"/>
            <a:ext cx="6634941" cy="27616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 способу изготовления:</a:t>
            </a:r>
            <a:endParaRPr lang="ru-RU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b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фруктово-ягодный, в виде мармеладных пластов,</a:t>
            </a:r>
            <a:endParaRPr lang="ru-RU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b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желейный, в виде мармеладных долек или фигурок,</a:t>
            </a:r>
            <a:endParaRPr lang="ru-RU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b="1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желейно</a:t>
            </a:r>
            <a:r>
              <a:rPr lang="ru-RU" sz="2000" b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-фруктовый,</a:t>
            </a:r>
            <a:endParaRPr lang="ru-RU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b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жевательный.</a:t>
            </a:r>
            <a:endParaRPr lang="ru-RU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14" descr="Picture background">
            <a:extLst>
              <a:ext uri="{FF2B5EF4-FFF2-40B4-BE49-F238E27FC236}">
                <a16:creationId xmlns:a16="http://schemas.microsoft.com/office/drawing/2014/main" id="{6E1C4670-0D26-25BC-1E09-DDB4D2A66A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0825" y="308790"/>
            <a:ext cx="3801275" cy="267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Picture background">
            <a:extLst>
              <a:ext uri="{FF2B5EF4-FFF2-40B4-BE49-F238E27FC236}">
                <a16:creationId xmlns:a16="http://schemas.microsoft.com/office/drawing/2014/main" id="{AABF8DE7-0F63-C363-FB86-21B33AC528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397" y="3558619"/>
            <a:ext cx="4949072" cy="3299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06B5EA-F96F-616A-3096-BEDA22789D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32319FD-70BA-B1F8-FB6A-A605DD2FBEC2}"/>
              </a:ext>
            </a:extLst>
          </p:cNvPr>
          <p:cNvSpPr txBox="1"/>
          <p:nvPr/>
        </p:nvSpPr>
        <p:spPr>
          <a:xfrm>
            <a:off x="4009332" y="176659"/>
            <a:ext cx="417333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altLang="en-US" sz="3200" b="1" dirty="0">
                <a:solidFill>
                  <a:srgbClr val="C00000"/>
                </a:solidFill>
                <a:latin typeface="Times New Roman"/>
              </a:rPr>
              <a:t>Виды  мармелада</a:t>
            </a:r>
            <a:endParaRPr lang="en-US" altLang="ru-RU" sz="3200" b="1" dirty="0">
              <a:solidFill>
                <a:srgbClr val="C00000"/>
              </a:solidFill>
              <a:latin typeface="Times New Roman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AA0BF0F-759A-C114-6F3A-A0F24F2CA7AC}"/>
              </a:ext>
            </a:extLst>
          </p:cNvPr>
          <p:cNvSpPr txBox="1"/>
          <p:nvPr/>
        </p:nvSpPr>
        <p:spPr>
          <a:xfrm>
            <a:off x="691861" y="761434"/>
            <a:ext cx="6634941" cy="21914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способу формования: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пластовый;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формовой;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резной.</a:t>
            </a:r>
          </a:p>
        </p:txBody>
      </p:sp>
      <p:pic>
        <p:nvPicPr>
          <p:cNvPr id="2" name="Picture 2" descr="Picture background">
            <a:extLst>
              <a:ext uri="{FF2B5EF4-FFF2-40B4-BE49-F238E27FC236}">
                <a16:creationId xmlns:a16="http://schemas.microsoft.com/office/drawing/2014/main" id="{51A7D5A0-64FE-84BB-7DB4-3C084CC3BD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605" y="3146137"/>
            <a:ext cx="4592228" cy="3444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Picture background">
            <a:extLst>
              <a:ext uri="{FF2B5EF4-FFF2-40B4-BE49-F238E27FC236}">
                <a16:creationId xmlns:a16="http://schemas.microsoft.com/office/drawing/2014/main" id="{632EFED3-C23C-CA2B-3D0B-F839385E25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3462" y="2722401"/>
            <a:ext cx="4592228" cy="3065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Picture background">
            <a:extLst>
              <a:ext uri="{FF2B5EF4-FFF2-40B4-BE49-F238E27FC236}">
                <a16:creationId xmlns:a16="http://schemas.microsoft.com/office/drawing/2014/main" id="{576CD758-29A0-9C5A-F9BB-9731E02A15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2667" y="299174"/>
            <a:ext cx="3721412" cy="2300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7934395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8C2E2D-7861-80CE-1B44-935D4A92AB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83A9201-CE5C-F8E4-3D93-595B7EC44575}"/>
              </a:ext>
            </a:extLst>
          </p:cNvPr>
          <p:cNvSpPr txBox="1"/>
          <p:nvPr/>
        </p:nvSpPr>
        <p:spPr>
          <a:xfrm>
            <a:off x="4009332" y="176659"/>
            <a:ext cx="417333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altLang="en-US" sz="3200" b="1" dirty="0">
                <a:solidFill>
                  <a:srgbClr val="C00000"/>
                </a:solidFill>
                <a:latin typeface="Times New Roman"/>
              </a:rPr>
              <a:t>Виды  мармелада</a:t>
            </a:r>
            <a:endParaRPr lang="en-US" altLang="ru-RU" sz="3200" b="1" dirty="0">
              <a:solidFill>
                <a:srgbClr val="C00000"/>
              </a:solidFill>
              <a:latin typeface="Times New Roman"/>
            </a:endParaRPr>
          </a:p>
        </p:txBody>
      </p:sp>
      <p:pic>
        <p:nvPicPr>
          <p:cNvPr id="5126" name="Picture 6" descr="Picture background">
            <a:extLst>
              <a:ext uri="{FF2B5EF4-FFF2-40B4-BE49-F238E27FC236}">
                <a16:creationId xmlns:a16="http://schemas.microsoft.com/office/drawing/2014/main" id="{07795796-69AC-6F76-3F25-18547984DC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7485" y="1425978"/>
            <a:ext cx="6394515" cy="478342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Picture background">
            <a:extLst>
              <a:ext uri="{FF2B5EF4-FFF2-40B4-BE49-F238E27FC236}">
                <a16:creationId xmlns:a16="http://schemas.microsoft.com/office/drawing/2014/main" id="{9F09B638-AA13-7176-FF48-327B5A850F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785" y="3636019"/>
            <a:ext cx="3833726" cy="2573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B48A36D-EB53-0F43-DC3D-15BBB2F07566}"/>
              </a:ext>
            </a:extLst>
          </p:cNvPr>
          <p:cNvSpPr txBox="1"/>
          <p:nvPr/>
        </p:nvSpPr>
        <p:spPr>
          <a:xfrm>
            <a:off x="529672" y="782044"/>
            <a:ext cx="7436178" cy="27616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зависимости от применяемого желейного вещества:</a:t>
            </a:r>
            <a:endParaRPr lang="ru-RU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b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мармелад на основе пектина,</a:t>
            </a:r>
            <a:endParaRPr lang="ru-RU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b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мармелад на основе агар-агара,</a:t>
            </a:r>
            <a:endParaRPr lang="ru-RU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b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мармелад на основе агар-агара и пектина,</a:t>
            </a:r>
            <a:endParaRPr lang="ru-RU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b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мармелад на основе желатина.</a:t>
            </a:r>
            <a:endParaRPr lang="ru-RU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3330967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498669" y="1031605"/>
            <a:ext cx="250621" cy="366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ru-RU" altLang="en-US"/>
          </a:p>
        </p:txBody>
      </p:sp>
      <p:sp>
        <p:nvSpPr>
          <p:cNvPr id="6" name="TextBox 5"/>
          <p:cNvSpPr txBox="1"/>
          <p:nvPr/>
        </p:nvSpPr>
        <p:spPr>
          <a:xfrm>
            <a:off x="633768" y="671978"/>
            <a:ext cx="515712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alt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Польза мармелада:</a:t>
            </a:r>
          </a:p>
          <a:p>
            <a:pPr>
              <a:buFontTx/>
              <a:buChar char="-"/>
              <a:defRPr/>
            </a:pP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натуральные продукты</a:t>
            </a:r>
          </a:p>
          <a:p>
            <a:pPr>
              <a:buFontTx/>
              <a:buChar char="-"/>
              <a:defRPr/>
            </a:pP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фрукты</a:t>
            </a:r>
          </a:p>
          <a:p>
            <a:pPr>
              <a:buFontTx/>
              <a:buChar char="-"/>
              <a:defRPr/>
            </a:pPr>
            <a:r>
              <a:rPr lang="ru-RU" altLang="en-US" sz="3200" b="1" dirty="0">
                <a:latin typeface="Times New Roman" pitchFamily="18" charset="0"/>
                <a:cs typeface="Times New Roman" pitchFamily="18" charset="0"/>
              </a:rPr>
              <a:t> ягоды</a:t>
            </a:r>
            <a:r>
              <a:rPr lang="ru-RU" altLang="en-US" sz="2100" b="1" dirty="0">
                <a:latin typeface="Times New Roman"/>
              </a:rPr>
              <a:t> </a:t>
            </a:r>
          </a:p>
        </p:txBody>
      </p:sp>
      <p:pic>
        <p:nvPicPr>
          <p:cNvPr id="6148" name="Picture 4" descr="Picture background">
            <a:extLst>
              <a:ext uri="{FF2B5EF4-FFF2-40B4-BE49-F238E27FC236}">
                <a16:creationId xmlns:a16="http://schemas.microsoft.com/office/drawing/2014/main" id="{1D46338A-5A79-94A9-64BF-7D120A83E0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3979" y="571813"/>
            <a:ext cx="6279052" cy="4181518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Picture background">
            <a:extLst>
              <a:ext uri="{FF2B5EF4-FFF2-40B4-BE49-F238E27FC236}">
                <a16:creationId xmlns:a16="http://schemas.microsoft.com/office/drawing/2014/main" id="{11A4A7CD-F038-94CF-0772-B69FDFEE4C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645" y="3178017"/>
            <a:ext cx="5189148" cy="3437681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Thinkfree Office">
  <a:themeElements>
    <a:clrScheme name="Thinkfree Office">
      <a:dk1>
        <a:sysClr val="windowText" lastClr="000000"/>
      </a:dk1>
      <a:lt1>
        <a:sysClr val="window" lastClr="FFFFFF"/>
      </a:lt1>
      <a:dk2>
        <a:srgbClr val="3A3C84"/>
      </a:dk2>
      <a:lt2>
        <a:srgbClr val="FAF3DB"/>
      </a:lt2>
      <a:accent1>
        <a:srgbClr val="6182D6"/>
      </a:accent1>
      <a:accent2>
        <a:srgbClr val="FF843A"/>
      </a:accent2>
      <a:accent3>
        <a:srgbClr val="B2B2B2"/>
      </a:accent3>
      <a:accent4>
        <a:srgbClr val="FFD700"/>
      </a:accent4>
      <a:accent5>
        <a:srgbClr val="289B6E"/>
      </a:accent5>
      <a:accent6>
        <a:srgbClr val="9D5CBB"/>
      </a:accent6>
      <a:hlink>
        <a:srgbClr val="0000FF"/>
      </a:hlink>
      <a:folHlink>
        <a:srgbClr val="800080"/>
      </a:folHlink>
    </a:clrScheme>
    <a:fontScheme name="Thinkfree Office">
      <a:majorFont>
        <a:latin typeface="HCR Dotum"/>
        <a:ea typeface=""/>
        <a:cs typeface="Times New Roman"/>
        <a:font script="Jpan" typeface="MS PGothic"/>
        <a:font script="Hang" typeface="HCR Dotum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HCR Dotum"/>
        <a:ea typeface=""/>
        <a:cs typeface="Times New Roman"/>
        <a:font script="Jpan" typeface="MS PGothic"/>
        <a:font script="Hang" typeface="HCR Dotum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inkfree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reflection blurRad="12700" stA="26000" endPos="28000" dist="38100" dir="5400000" sy="-100000" rotWithShape="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569</TotalTime>
  <Words>463</Words>
  <Application>Microsoft Office PowerPoint</Application>
  <PresentationFormat>Широкоэкранный</PresentationFormat>
  <Paragraphs>96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6" baseType="lpstr">
      <vt:lpstr>Arial</vt:lpstr>
      <vt:lpstr>Calibri</vt:lpstr>
      <vt:lpstr>HCR Dotum</vt:lpstr>
      <vt:lpstr>Symbol</vt:lpstr>
      <vt:lpstr>Times New Roman</vt:lpstr>
      <vt:lpstr>Thinkfree Office</vt:lpstr>
      <vt:lpstr>Презентация PowerPoint</vt:lpstr>
      <vt:lpstr>Презентация PowerPoint</vt:lpstr>
      <vt:lpstr>Гипотеза исследования: мармелад может быть полезной сладостью, и, если изучить технологию его приготовления, то можно в домашних  условиях получить полезный и вкусный десерт. </vt:lpstr>
      <vt:lpstr>Презентация PowerPoint</vt:lpstr>
      <vt:lpstr>Методы исследования:  - изучение литературы;  - беседа со взрослыми;  - анкетирование;  - обработка информации;  - эксперимент;  - подготовка презентации и защита работы.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Юрий</dc:creator>
  <cp:lastModifiedBy>Pc</cp:lastModifiedBy>
  <cp:revision>41</cp:revision>
  <dcterms:created xsi:type="dcterms:W3CDTF">2022-01-24T14:21:55Z</dcterms:created>
  <dcterms:modified xsi:type="dcterms:W3CDTF">2024-12-04T19:00:52Z</dcterms:modified>
  <cp:version>0906.0100.01</cp:version>
</cp:coreProperties>
</file>